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4" r:id="rId8"/>
    <p:sldId id="266" r:id="rId9"/>
    <p:sldId id="263" r:id="rId10"/>
    <p:sldId id="265" r:id="rId11"/>
    <p:sldId id="267" r:id="rId12"/>
    <p:sldId id="268" r:id="rId13"/>
    <p:sldId id="269" r:id="rId14"/>
    <p:sldId id="272" r:id="rId15"/>
    <p:sldId id="270" r:id="rId16"/>
    <p:sldId id="271" r:id="rId17"/>
    <p:sldId id="278" r:id="rId18"/>
    <p:sldId id="288" r:id="rId19"/>
    <p:sldId id="289" r:id="rId20"/>
    <p:sldId id="290" r:id="rId21"/>
    <p:sldId id="279" r:id="rId22"/>
    <p:sldId id="280" r:id="rId23"/>
    <p:sldId id="281" r:id="rId24"/>
    <p:sldId id="282" r:id="rId25"/>
    <p:sldId id="287" r:id="rId26"/>
    <p:sldId id="283" r:id="rId27"/>
    <p:sldId id="277" r:id="rId28"/>
    <p:sldId id="261" r:id="rId29"/>
    <p:sldId id="262" r:id="rId30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microsoft.com/office/2007/relationships/media" Target="file:///C:\Users\marta\Desktop\Implanty%20pliki\jak_slychac_implant.mp4" TargetMode="External"/><Relationship Id="rId1" Type="http://schemas.openxmlformats.org/officeDocument/2006/relationships/video" Target="file:///C:\Users\marta\Desktop\Implanty%20pliki\jak_slychac_implant.mp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88390" y="844550"/>
            <a:ext cx="9945370" cy="2735580"/>
          </a:xfrm>
        </p:spPr>
        <p:txBody>
          <a:bodyPr>
            <a:normAutofit fontScale="90000"/>
          </a:bodyPr>
          <a:p>
            <a:pPr>
              <a:lnSpc>
                <a:spcPct val="100000"/>
              </a:lnSpc>
            </a:pPr>
            <a:r>
              <a:rPr lang="pl-PL" altLang="en-US">
                <a:solidFill>
                  <a:schemeClr val="tx2"/>
                </a:solidFill>
              </a:rPr>
              <a:t>Rekonstrukcja zmysłów przy użyciu implantów domózgowych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4465638"/>
            <a:ext cx="9144000" cy="1655762"/>
          </a:xfrm>
        </p:spPr>
        <p:txBody>
          <a:bodyPr/>
          <a:p>
            <a:endParaRPr lang="pl-PL" altLang="en-US"/>
          </a:p>
          <a:p>
            <a:r>
              <a:rPr lang="pl-PL" altLang="en-US" sz="3200">
                <a:solidFill>
                  <a:schemeClr val="tx2"/>
                </a:solidFill>
              </a:rPr>
              <a:t>Marta Potocka</a:t>
            </a:r>
            <a:endParaRPr lang="pl-PL" altLang="en-US" sz="3200">
              <a:solidFill>
                <a:schemeClr val="tx2"/>
              </a:solidFill>
            </a:endParaRPr>
          </a:p>
          <a:p>
            <a:r>
              <a:rPr lang="pl-PL" altLang="en-US" sz="3200">
                <a:solidFill>
                  <a:schemeClr val="tx2"/>
                </a:solidFill>
              </a:rPr>
              <a:t>Śląskie Dni Fantastyki - marzec 2019</a:t>
            </a:r>
            <a:endParaRPr lang="pl-PL" altLang="en-US" sz="3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Aparaty słuchowe dawniej i obecnie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aparaty_sluchowe_dawniej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55775" y="1825625"/>
            <a:ext cx="3345815" cy="4351655"/>
          </a:xfrm>
          <a:prstGeom prst="rect">
            <a:avLst/>
          </a:prstGeom>
        </p:spPr>
      </p:pic>
      <p:pic>
        <p:nvPicPr>
          <p:cNvPr id="5" name="Symbol zastępczy zawartości 4" descr="aparat_sluchow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1615" y="1905635"/>
            <a:ext cx="43815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implant ślimakowy?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 descr="rozklad_czestotliwosci_w_slimaku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804785" y="1190625"/>
            <a:ext cx="3133090" cy="4986655"/>
          </a:xfrm>
          <a:prstGeom prst="rect">
            <a:avLst/>
          </a:prstGeom>
        </p:spPr>
      </p:pic>
      <p:pic>
        <p:nvPicPr>
          <p:cNvPr id="8" name="Symbol zastępczy zawartości 7" descr="ślimak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6615" y="2173605"/>
            <a:ext cx="5247640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implant ślimakowy?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 descr="How-a-cochlear-implant-works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15720" y="1458595"/>
            <a:ext cx="4146550" cy="4718685"/>
          </a:xfrm>
          <a:prstGeom prst="rect">
            <a:avLst/>
          </a:prstGeom>
        </p:spPr>
      </p:pic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520190"/>
            <a:ext cx="5181600" cy="4657090"/>
          </a:xfrm>
        </p:spPr>
        <p:txBody>
          <a:bodyPr/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Mikrofon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Procesor sygnałowy, przetwarzanie, czyszczenie, wzmacnianie, beamforming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System transmisyjny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Elektrody w ślimaku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endParaRPr lang="pl-PL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implant ślimakowy?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 descr="cochler implant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488565"/>
            <a:ext cx="5181600" cy="3024505"/>
          </a:xfrm>
          <a:prstGeom prst="rect">
            <a:avLst/>
          </a:prstGeom>
        </p:spPr>
      </p:pic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p>
            <a:pPr marL="0" indent="0">
              <a:buNone/>
            </a:pPr>
            <a:r>
              <a:rPr lang="pl-PL" altLang="en-US" b="1">
                <a:solidFill>
                  <a:schemeClr val="tx2"/>
                </a:solidFill>
              </a:rPr>
              <a:t>Ciekawostki: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około 6 miesięcy adaptacji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dzieci i implanty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nie wszyscy chcą słyszeć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przykłady: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William (7  lat, 3 języki)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Stephanie (stream do mózgu)</a:t>
            </a:r>
            <a:endParaRPr lang="pl-PL" altLang="en-US" sz="28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Jakość dźwięku zależy od liczby elektrod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jak_slychac_implant">
            <a:hlinkClick r:id="" action="ppaction://media"/>
          </p:cNvPr>
          <p:cNvPicPr/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70025" y="1823085"/>
            <a:ext cx="8620760" cy="423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81000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Rekonstrukcja innych zmysłów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pl-PL" altLang="en-US">
                <a:solidFill>
                  <a:schemeClr val="tx2"/>
                </a:solidFill>
              </a:rPr>
              <a:t>czego nauczył nas implant ślimakowy? Zdolności adaptacyjne mózgu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koncepcja mózgu jako uniwersalnego odbiornika danych z urządzeń peryferyjnych (zmysłów)</a:t>
            </a:r>
            <a:endParaRPr lang="pl-PL" altLang="en-US"/>
          </a:p>
          <a:p>
            <a:endParaRPr lang="pl-PL" altLang="en-US" sz="2400"/>
          </a:p>
          <a:p>
            <a:endParaRPr lang="pl-PL" altLang="en-US"/>
          </a:p>
        </p:txBody>
      </p:sp>
      <p:pic>
        <p:nvPicPr>
          <p:cNvPr id="7" name="Symbol zastępczy zawartości 6" descr="brain_connectio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Rekonstrukcja innych zmysłów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6" name="Symbol zastępczy zawartości 5"/>
          <p:cNvSpPr>
            <a:spLocks noGrp="1"/>
          </p:cNvSpPr>
          <p:nvPr>
            <p:ph sz="half" idx="1"/>
          </p:nvPr>
        </p:nvSpPr>
        <p:spPr/>
        <p:txBody>
          <a:bodyPr>
            <a:normAutofit fontScale="90000"/>
          </a:bodyPr>
          <a:p>
            <a:r>
              <a:rPr lang="pl-PL" altLang="en-US">
                <a:solidFill>
                  <a:schemeClr val="tx2"/>
                </a:solidFill>
              </a:rPr>
              <a:t>Kamera -&gt; sygnał -&gt; nerw wzrokowy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  <a:sym typeface="+mn-ea"/>
              </a:rPr>
              <a:t>1978 - 68 elektrod, pierwzse próby, rozpoznawanie jaśniejszych i ciemniejszych miejsc</a:t>
            </a:r>
            <a:endParaRPr lang="pl-PL" altLang="en-US">
              <a:solidFill>
                <a:schemeClr val="tx2"/>
              </a:solidFill>
              <a:sym typeface="+mn-ea"/>
            </a:endParaRPr>
          </a:p>
          <a:p>
            <a:r>
              <a:rPr lang="pl-PL" altLang="en-US">
                <a:solidFill>
                  <a:schemeClr val="tx2"/>
                </a:solidFill>
                <a:sym typeface="+mn-ea"/>
              </a:rPr>
              <a:t>2002 - możliwość objechania parkingu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  <a:sym typeface="+mn-ea"/>
              </a:rPr>
              <a:t>Problemy:</a:t>
            </a:r>
            <a:endParaRPr lang="pl-PL" altLang="en-US">
              <a:solidFill>
                <a:schemeClr val="tx2"/>
              </a:solidFill>
              <a:sym typeface="+mn-ea"/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bliznowacenie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niska jakość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śmierć (neuroinfekcja, lata 90')</a:t>
            </a:r>
            <a:endParaRPr lang="pl-PL" altLang="en-US"/>
          </a:p>
          <a:p>
            <a:endParaRPr lang="pl-PL" altLang="en-US"/>
          </a:p>
        </p:txBody>
      </p:sp>
      <p:pic>
        <p:nvPicPr>
          <p:cNvPr id="10" name="Symbol zastępczy zawartości 9" descr="visual prothesi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50330" y="1356995"/>
            <a:ext cx="4956175" cy="4956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Nano-Retina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pl-PL" altLang="en-US">
                <a:solidFill>
                  <a:schemeClr val="tx2"/>
                </a:solidFill>
              </a:rPr>
              <a:t>dla pacjentów ze zwyrodnieniem siatkówki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konwertuje obraz na sygnał analogowy i przekazue go do nerwu wzrokowego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pozwala oglądać telewizję i czytać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obraz w odcieniach szarości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zasilany podczerwienią z okularów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 descr="nanoretina implantacja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615940" y="2322830"/>
            <a:ext cx="650113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Nano-retina - działanie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pl-PL" altLang="en-US"/>
          </a:p>
        </p:txBody>
      </p:sp>
      <p:pic>
        <p:nvPicPr>
          <p:cNvPr id="5" name="Symbol zastępczy zawartości 4" descr="nanoretina w oku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95095" y="1553845"/>
            <a:ext cx="9001125" cy="50012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Nano-retina - obraz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pl-PL" altLang="en-US"/>
          </a:p>
        </p:txBody>
      </p:sp>
      <p:pic>
        <p:nvPicPr>
          <p:cNvPr id="5" name="Symbol zastępczy zawartości 4" descr="nanoretina obraz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82445" y="1357630"/>
            <a:ext cx="8749030" cy="4860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l-PL" altLang="en-US">
                <a:solidFill>
                  <a:schemeClr val="tx2"/>
                </a:solidFill>
              </a:rPr>
              <a:t>Spis treści</a:t>
            </a:r>
            <a:br>
              <a:rPr lang="pl-PL" altLang="en-US">
                <a:solidFill>
                  <a:schemeClr val="tx2"/>
                </a:solidFill>
              </a:rPr>
            </a:br>
            <a:r>
              <a:rPr lang="pl-PL" altLang="en-US" sz="2800">
                <a:solidFill>
                  <a:schemeClr val="tx2"/>
                </a:solidFill>
              </a:rPr>
              <a:t>Od szczegółu do ogółu, od faktów do teorii</a:t>
            </a:r>
            <a:endParaRPr lang="pl-PL" altLang="en-US" sz="2800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p>
            <a:pPr marL="0" indent="0">
              <a:buNone/>
            </a:pPr>
            <a:endParaRPr lang="pl-PL" altLang="en-US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§"/>
            </a:pPr>
            <a:r>
              <a:rPr lang="pl-PL" altLang="en-US">
                <a:solidFill>
                  <a:schemeClr val="tx2"/>
                </a:solidFill>
              </a:rPr>
              <a:t>Rekonstrukcja słuchu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Jak działa słuch?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Przyczyny uszkodzeń słuchu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Statystyki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Jak działa aparat słuchowy?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Jak działa implant ślimakowy?</a:t>
            </a:r>
            <a:endParaRPr lang="pl-PL" altLang="en-US" sz="240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2348230"/>
            <a:ext cx="5181600" cy="3829050"/>
          </a:xfrm>
        </p:spPr>
        <p:txBody>
          <a:bodyPr>
            <a:normAutofit/>
          </a:bodyPr>
          <a:p>
            <a:pPr>
              <a:buFont typeface="Wingdings" panose="05000000000000000000" charset="0"/>
              <a:buChar char="§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Rekonstrukcja/konstrukcja innych zmysłów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koncepcja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wzrok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człowiek nietoperz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człowiek kompas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człowiek roentgen</a:t>
            </a:r>
            <a:endParaRPr lang="pl-PL" altLang="en-US" sz="2800">
              <a:solidFill>
                <a:schemeClr val="tx2"/>
              </a:solidFill>
            </a:endParaRPr>
          </a:p>
          <a:p>
            <a:endParaRPr lang="pl-PL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Nowy zmysł - wykrywanie kierunków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NorthSense - wibrujący czujnik przyczepiony na piercingu (cyborgnest.net)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opaska wokół brzucha - efekt po kilku miesiącach noszenia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40475" y="1824990"/>
            <a:ext cx="4968240" cy="42456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Echolokacja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„naturalna”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przy użyciu własnego ciała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seria krótkich dźwięków (Scheldon w kinie)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rozpoznawanie kształtów i tekstur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tutorial online :)</a:t>
            </a:r>
            <a:endParaRPr lang="pl-PL" altLang="en-US">
              <a:solidFill>
                <a:schemeClr val="tx2"/>
              </a:solidFill>
            </a:endParaRPr>
          </a:p>
          <a:p>
            <a:pPr marL="457200" lvl="1" indent="0">
              <a:buNone/>
            </a:pP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sztuczna - „projekt Batman”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25895" y="2088515"/>
            <a:ext cx="4472940" cy="38252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Widzenie językiem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„BrainPort” - konwersja obrazu z kamer na impulsy elektryczne przekazywane przez elektrodę w ustach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trafianie piłką do kosza, tory przeszkód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Erik Weihenmayer (611 elektrod):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>
                <a:solidFill>
                  <a:schemeClr val="tx2"/>
                </a:solidFill>
              </a:rPr>
              <a:t>Mount Everest, Wielki Kanion</a:t>
            </a:r>
            <a:endParaRPr lang="pl-PL" altLang="en-US"/>
          </a:p>
          <a:p>
            <a:endParaRPr lang="pl-PL" altLang="en-US"/>
          </a:p>
        </p:txBody>
      </p:sp>
      <p:pic>
        <p:nvPicPr>
          <p:cNvPr id="5" name="Symbol zastępczy zawartości 4" descr="erik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43115" y="977265"/>
            <a:ext cx="3613785" cy="51873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7143115" y="6324600"/>
            <a:ext cx="3159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l-PL" altLang="en-US"/>
              <a:t>Erik Weihenmayer</a:t>
            </a:r>
            <a:endParaRPr lang="pl-PL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Słysząca kamizelka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konwersja dźwięku na wibracje kamizelki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rozumienie intuicyjne zamiast świadomego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napędzane przez smartfon - konkurencja dla implantów ślimakowych?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4 dni - 2h dziennie ćwiczeń, zdolność rozpoznawania pojedyńczych słów (David Eagleman i Scottem Novih - link na końcu prezentacj)</a:t>
            </a:r>
            <a:endParaRPr lang="pl-PL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Słysząca kamizelka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hearing vest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9685" y="1207135"/>
            <a:ext cx="7299960" cy="537019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Czucie zamiast rozumienia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czy mózg jest w stanie nauczyć się „czuć” dane zamiast świadomie je analizować?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dane giełdowe przekazywane na kamizelkę - tester nie wie co to, ale ma informację zwrotną o dobrze i źle podjętych decyzjach (tak/nie). Tester robi się coraz lepszy w kupowaniu akcji.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dane z drona - pilot „czuje” 9 parametrów lotu (nachylenie, prędkosć, pozycja w przestrzeni) w formie wibracji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Czy będizemy mogli poczuć stan techniczny ISS?</a:t>
            </a:r>
            <a:endParaRPr lang="pl-PL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Czy jesteśmy na to gotowi?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pl-PL" altLang="en-US">
                <a:solidFill>
                  <a:schemeClr val="tx2"/>
                </a:solidFill>
              </a:rPr>
              <a:t>czy możemy widzieć oczami i językiem na raz? Jak poradzi sobie z tym nasz mózg?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czy możemy jednocześnie słyszeć mowę i używać echolokacji?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limity ilości przyjmowanych danych, co się stanie jeśli będziemy je przekraczać?</a:t>
            </a:r>
            <a:endParaRPr lang="pl-PL" altLang="en-US"/>
          </a:p>
          <a:p>
            <a:endParaRPr lang="pl-PL" altLang="en-US"/>
          </a:p>
          <a:p>
            <a:endParaRPr lang="pl-PL" altLang="en-US"/>
          </a:p>
          <a:p>
            <a:endParaRPr lang="pl-PL" altLang="en-US"/>
          </a:p>
          <a:p>
            <a:endParaRPr lang="pl-PL" altLang="en-US"/>
          </a:p>
        </p:txBody>
      </p:sp>
      <p:pic>
        <p:nvPicPr>
          <p:cNvPr id="5" name="Symbol zastępczy zawartości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2052955"/>
            <a:ext cx="5181600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Linki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12290"/>
            <a:ext cx="10515600" cy="4351338"/>
          </a:xfrm>
        </p:spPr>
        <p:txBody>
          <a:bodyPr>
            <a:normAutofit fontScale="70000"/>
          </a:bodyPr>
          <a:p>
            <a:r>
              <a:rPr lang="pl-PL" altLang="en-US">
                <a:solidFill>
                  <a:schemeClr val="tx2"/>
                </a:solidFill>
              </a:rPr>
              <a:t>https://thebahablog.com/2014/10/03/fact-of-the-week-the-most-common-causes-of-hearing-loss-are-loud-noise-and-age/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https://advancedbionics.com/com/en/home/about-cochlear-implants/what-is-a-cochlear-implant-system.html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https://www.youtube.com/watch?v=SpKKYBkJ9Hw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https://hearinghealthfoundation.org/hearing-loss-tinnitus-statistics/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https://www.nano-retina.com/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https://cyborgnest.net/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https://www.atlasobscura.com/articles/how-to-echolocate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http://discovermagazine.com/2008/jul/23-the-blind-climber-who-sees-through-his-tongue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  <a:sym typeface="+mn-ea"/>
              </a:rPr>
              <a:t>moje teksty: http://www.sekcjalogrus.slask.pl/publikacje-sekcji/</a:t>
            </a:r>
            <a:endParaRPr lang="pl-PL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l-PL" alt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pl-PL" altLang="en-US" sz="4400" b="1"/>
              <a:t>Dziekuję!</a:t>
            </a:r>
            <a:endParaRPr lang="pl-PL" altLang="en-US" sz="4400" b="1"/>
          </a:p>
          <a:p>
            <a:pPr marL="0" indent="0" algn="ctr">
              <a:buNone/>
            </a:pPr>
            <a:endParaRPr lang="pl-PL" altLang="en-US" sz="4400" b="1"/>
          </a:p>
          <a:p>
            <a:pPr marL="0" indent="0" algn="ctr">
              <a:buNone/>
            </a:pPr>
            <a:r>
              <a:rPr lang="pl-PL" altLang="en-US" sz="4400" b="1"/>
              <a:t>Pytania?</a:t>
            </a:r>
            <a:endParaRPr lang="pl-PL" altLang="en-US"/>
          </a:p>
          <a:p>
            <a:pPr marL="0" indent="0">
              <a:buNone/>
            </a:pPr>
            <a:endParaRPr lang="pl-PL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O mnie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17370"/>
            <a:ext cx="7388225" cy="4351655"/>
          </a:xfrm>
        </p:spPr>
        <p:txBody>
          <a:bodyPr/>
          <a:p>
            <a:r>
              <a:rPr lang="pl-PL" altLang="en-US" sz="3200">
                <a:solidFill>
                  <a:schemeClr val="tx2"/>
                </a:solidFill>
              </a:rPr>
              <a:t>AGH - Elektrotechnika</a:t>
            </a:r>
            <a:endParaRPr lang="pl-PL" altLang="en-US" sz="3200">
              <a:solidFill>
                <a:schemeClr val="tx2"/>
              </a:solidFill>
            </a:endParaRPr>
          </a:p>
          <a:p>
            <a:r>
              <a:rPr lang="pl-PL" altLang="en-US" sz="3200">
                <a:solidFill>
                  <a:schemeClr val="tx2"/>
                </a:solidFill>
              </a:rPr>
              <a:t>Sonova, Advanced Bionics</a:t>
            </a:r>
            <a:endParaRPr lang="pl-PL" altLang="en-US" sz="3200">
              <a:solidFill>
                <a:schemeClr val="tx2"/>
              </a:solidFill>
            </a:endParaRPr>
          </a:p>
          <a:p>
            <a:r>
              <a:rPr lang="pl-PL" altLang="en-US" sz="3200">
                <a:solidFill>
                  <a:schemeClr val="tx2"/>
                </a:solidFill>
              </a:rPr>
              <a:t>ŚKF - Logrus</a:t>
            </a:r>
            <a:endParaRPr lang="pl-PL" altLang="en-US" sz="3200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logru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78520" y="3768725"/>
            <a:ext cx="2875280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Symbol zastępczy zawartości 5" descr="budowa_ucha_z_opisami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7375" y="520065"/>
            <a:ext cx="10641330" cy="5970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Przyczyny uszkodzeń słuchu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pl-PL" altLang="en-US" b="1">
                <a:solidFill>
                  <a:schemeClr val="tx2"/>
                </a:solidFill>
              </a:rPr>
              <a:t>Przyczyny wrodzone:</a:t>
            </a:r>
            <a:r>
              <a:rPr lang="pl-PL" altLang="en-US">
                <a:solidFill>
                  <a:schemeClr val="tx2"/>
                </a:solidFill>
              </a:rPr>
              <a:t> mutacje, dziedziczne osłabienie słuchu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Leki:</a:t>
            </a:r>
            <a:r>
              <a:rPr lang="pl-PL" altLang="en-US">
                <a:solidFill>
                  <a:schemeClr val="tx2"/>
                </a:solidFill>
              </a:rPr>
              <a:t> antybiotyki, aspiryna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Choroby:</a:t>
            </a:r>
            <a:r>
              <a:rPr lang="pl-PL" altLang="en-US">
                <a:solidFill>
                  <a:schemeClr val="tx2"/>
                </a:solidFill>
              </a:rPr>
              <a:t> różyczka, toksoplazmoza, cukrzyca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Konflikt serologiczny</a:t>
            </a:r>
            <a:endParaRPr lang="pl-PL" altLang="en-US" b="1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Poród: </a:t>
            </a:r>
            <a:r>
              <a:rPr lang="pl-PL" altLang="en-US">
                <a:solidFill>
                  <a:schemeClr val="tx2"/>
                </a:solidFill>
              </a:rPr>
              <a:t>niedotlenienie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Uraz mechaniczny:</a:t>
            </a:r>
            <a:r>
              <a:rPr lang="pl-PL" altLang="en-US">
                <a:solidFill>
                  <a:schemeClr val="tx2"/>
                </a:solidFill>
              </a:rPr>
              <a:t> przebicie błony bębenkowej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Uraz ciśnieniowy:</a:t>
            </a:r>
            <a:r>
              <a:rPr lang="pl-PL" altLang="en-US">
                <a:solidFill>
                  <a:schemeClr val="tx2"/>
                </a:solidFill>
              </a:rPr>
              <a:t> nurkowanie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Uraz akustyczny:</a:t>
            </a:r>
            <a:r>
              <a:rPr lang="pl-PL" altLang="en-US">
                <a:solidFill>
                  <a:schemeClr val="tx2"/>
                </a:solidFill>
              </a:rPr>
              <a:t> mikrourazy kosteczek (granat), zbyt głośna muzyka w słuchawkach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Mózg: </a:t>
            </a:r>
            <a:r>
              <a:rPr lang="pl-PL" altLang="en-US" i="1">
                <a:solidFill>
                  <a:schemeClr val="tx2"/>
                </a:solidFill>
              </a:rPr>
              <a:t>„proszę się nie martwić, tylko zdegenerował się panu mózg”</a:t>
            </a:r>
            <a:endParaRPr lang="pl-PL" altLang="en-US" i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Przyczyny uszkodzeń słuchu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powody utraty sluch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2195" y="1363345"/>
            <a:ext cx="4831715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„Bumerang słuchu”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wykles_uszkodzen_sluch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6020" y="1327150"/>
            <a:ext cx="7200900" cy="5276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Uszkodzenia słuchu - statystyki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 sz="2800">
                <a:solidFill>
                  <a:schemeClr val="tx2"/>
                </a:solidFill>
              </a:rPr>
              <a:t>naturalny ubytek: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0.5dB/rok (18 do 50 lat)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1dB/rok (powyżej 50 lat)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r>
              <a:rPr lang="pl-PL" altLang="en-US" sz="2800">
                <a:solidFill>
                  <a:schemeClr val="tx2"/>
                </a:solidFill>
              </a:rPr>
              <a:t>~33% ludzi po 60 roku życia ma ubytek słuchu</a:t>
            </a:r>
            <a:endParaRPr lang="pl-PL" altLang="en-US" sz="2800">
              <a:solidFill>
                <a:schemeClr val="tx2"/>
              </a:solidFill>
            </a:endParaRPr>
          </a:p>
          <a:p>
            <a:r>
              <a:rPr lang="pl-PL" altLang="en-US" sz="2800">
                <a:solidFill>
                  <a:schemeClr val="tx2"/>
                </a:solidFill>
              </a:rPr>
              <a:t>każde 10dB ubytku słuchu podnosi ryzyko Alzheimera o 20%</a:t>
            </a:r>
            <a:endParaRPr lang="pl-PL" altLang="en-US" sz="2800">
              <a:solidFill>
                <a:schemeClr val="tx2"/>
              </a:solidFill>
            </a:endParaRPr>
          </a:p>
          <a:p>
            <a:r>
              <a:rPr lang="pl-PL" altLang="en-US" sz="2800">
                <a:solidFill>
                  <a:schemeClr val="tx2"/>
                </a:solidFill>
              </a:rPr>
              <a:t>średni ubytek słuchu podnosi ryzyko demencji o 50%</a:t>
            </a:r>
            <a:endParaRPr lang="pl-PL" altLang="en-US"/>
          </a:p>
          <a:p>
            <a:pPr lvl="1"/>
            <a:endParaRPr lang="pl-PL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aparat słuchowy?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dzwiek_aparat_moz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1270" y="1825625"/>
            <a:ext cx="710819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4452</Words>
  <Application>WPS Presentation</Application>
  <PresentationFormat>Widescreen</PresentationFormat>
  <Paragraphs>179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9" baseType="lpstr">
      <vt:lpstr>Arial</vt:lpstr>
      <vt:lpstr>SimSun</vt:lpstr>
      <vt:lpstr>Wingdings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Office Theme</vt:lpstr>
      <vt:lpstr>Rekonstrukcja zmysłów przy użyciu implantów domózgowych</vt:lpstr>
      <vt:lpstr>Spis treści Od szczegółu do ogółu, od faktów do teorii</vt:lpstr>
      <vt:lpstr>O mnie</vt:lpstr>
      <vt:lpstr>PowerPoint 演示文稿</vt:lpstr>
      <vt:lpstr>Przyczyny uszkodzeń słuchu</vt:lpstr>
      <vt:lpstr>Przyczyny uszkodzeń słuchu</vt:lpstr>
      <vt:lpstr>Poziomy uszkodzeń słuchu</vt:lpstr>
      <vt:lpstr>Uszkodzenia słuchu - statystyki</vt:lpstr>
      <vt:lpstr>Jak działa aparat słuchowy?</vt:lpstr>
      <vt:lpstr>Aparaty słuchowe dawniej i obecnie</vt:lpstr>
      <vt:lpstr>Jak działa implant ślimakowy?</vt:lpstr>
      <vt:lpstr>Jak działa implant ślimakowy?</vt:lpstr>
      <vt:lpstr>Jak działa implant ślimakowy?</vt:lpstr>
      <vt:lpstr>Jakość dźwięku zależy od liczby elektrod</vt:lpstr>
      <vt:lpstr>Rekonstrukcja innych zmysłów</vt:lpstr>
      <vt:lpstr>Rekonstrukcja innych zmysłów</vt:lpstr>
      <vt:lpstr>PowerPoint 演示文稿</vt:lpstr>
      <vt:lpstr>PowerPoint 演示文稿</vt:lpstr>
      <vt:lpstr>PowerPoint 演示文稿</vt:lpstr>
      <vt:lpstr>Nowy zmysł - wykrywanie kierunków</vt:lpstr>
      <vt:lpstr>Echolokacja</vt:lpstr>
      <vt:lpstr>Widzenie językiem</vt:lpstr>
      <vt:lpstr>Słysząca kamizelka</vt:lpstr>
      <vt:lpstr>PowerPoint 演示文稿</vt:lpstr>
      <vt:lpstr>Czucie zamiast rozumienia</vt:lpstr>
      <vt:lpstr>Czy jesteśmy na to gotowi?</vt:lpstr>
      <vt:lpstr>Linki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marta</dc:creator>
  <cp:lastModifiedBy>Marta</cp:lastModifiedBy>
  <cp:revision>9</cp:revision>
  <dcterms:created xsi:type="dcterms:W3CDTF">2018-11-09T12:30:00Z</dcterms:created>
  <dcterms:modified xsi:type="dcterms:W3CDTF">2019-03-22T21:14:19Z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1045-10.2.0.7516</vt:lpwstr>
  </property>
</Properties>
</file>